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"/>
      </a:defRPr>
    </a:lvl1pPr>
    <a:lvl2pPr algn="ctr" defTabSz="584200">
      <a:defRPr sz="3600">
        <a:latin typeface="+mn-lt"/>
        <a:ea typeface="+mn-ea"/>
        <a:cs typeface="+mn-cs"/>
        <a:sym typeface="Helvetica"/>
      </a:defRPr>
    </a:lvl2pPr>
    <a:lvl3pPr algn="ctr" defTabSz="584200">
      <a:defRPr sz="3600">
        <a:latin typeface="+mn-lt"/>
        <a:ea typeface="+mn-ea"/>
        <a:cs typeface="+mn-cs"/>
        <a:sym typeface="Helvetica"/>
      </a:defRPr>
    </a:lvl3pPr>
    <a:lvl4pPr algn="ctr" defTabSz="584200">
      <a:defRPr sz="3600">
        <a:latin typeface="+mn-lt"/>
        <a:ea typeface="+mn-ea"/>
        <a:cs typeface="+mn-cs"/>
        <a:sym typeface="Helvetica"/>
      </a:defRPr>
    </a:lvl4pPr>
    <a:lvl5pPr algn="ctr" defTabSz="584200">
      <a:defRPr sz="3600">
        <a:latin typeface="+mn-lt"/>
        <a:ea typeface="+mn-ea"/>
        <a:cs typeface="+mn-cs"/>
        <a:sym typeface="Helvetica"/>
      </a:defRPr>
    </a:lvl5pPr>
    <a:lvl6pPr algn="ctr" defTabSz="584200">
      <a:defRPr sz="3600">
        <a:latin typeface="+mn-lt"/>
        <a:ea typeface="+mn-ea"/>
        <a:cs typeface="+mn-cs"/>
        <a:sym typeface="Helvetica"/>
      </a:defRPr>
    </a:lvl6pPr>
    <a:lvl7pPr algn="ctr" defTabSz="584200">
      <a:defRPr sz="3600">
        <a:latin typeface="+mn-lt"/>
        <a:ea typeface="+mn-ea"/>
        <a:cs typeface="+mn-cs"/>
        <a:sym typeface="Helvetica"/>
      </a:defRPr>
    </a:lvl7pPr>
    <a:lvl8pPr algn="ctr" defTabSz="584200">
      <a:defRPr sz="3600">
        <a:latin typeface="+mn-lt"/>
        <a:ea typeface="+mn-ea"/>
        <a:cs typeface="+mn-cs"/>
        <a:sym typeface="Helvetica"/>
      </a:defRPr>
    </a:lvl8pPr>
    <a:lvl9pPr algn="ctr" defTabSz="584200">
      <a:defRPr sz="3600"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0"/>
            <a:ext cx="10464800" cy="81407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952500" y="9817"/>
            <a:ext cx="11099800" cy="30283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22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1pPr>
      <a:lvl2pPr marL="666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2pPr>
      <a:lvl3pPr marL="1111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3pPr>
      <a:lvl4pPr marL="1555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4pPr>
      <a:lvl5pPr marL="2000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5pPr>
      <a:lvl6pPr marL="2444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6pPr>
      <a:lvl7pPr marL="2889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7pPr>
      <a:lvl8pPr marL="3333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8pPr>
      <a:lvl9pPr marL="3778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g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homescaper.com" TargetMode="External"/><Relationship Id="rId3" Type="http://schemas.openxmlformats.org/officeDocument/2006/relationships/hyperlink" Target="http://www.hr.uci.edu/uc-ser/e/10/aa2-24.html" TargetMode="External"/><Relationship Id="rId4" Type="http://schemas.openxmlformats.org/officeDocument/2006/relationships/hyperlink" Target="http://www.jobbankusa.com/career_employment/landscape_architects/job_descriptions_definitions_roles_responsibility.html" TargetMode="External"/><Relationship Id="rId5" Type="http://schemas.openxmlformats.org/officeDocument/2006/relationships/hyperlink" Target="http://creativepool.com/articles/jobdescriptions/landscape-architect-job-description" TargetMode="External"/><Relationship Id="rId6" Type="http://schemas.openxmlformats.org/officeDocument/2006/relationships/hyperlink" Target="http://onlinemanuals.txdot.gov/txdotmanuals/lad/index.htm" TargetMode="Externa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StateUniversity.com" TargetMode="External"/><Relationship Id="rId3" Type="http://schemas.openxmlformats.org/officeDocument/2006/relationships/hyperlink" Target="http://careers.stateuniversity.com/pages/292/Landscape-Architect.html#ixzz3Siv29S7T" TargetMode="External"/><Relationship Id="rId4" Type="http://schemas.openxmlformats.org/officeDocument/2006/relationships/hyperlink" Target="http://www.dol.wa.gov/business/designproguidelines/landscaperoles.html" TargetMode="External"/><Relationship Id="rId5" Type="http://schemas.openxmlformats.org/officeDocument/2006/relationships/hyperlink" Target="http://www.landscapeinstitute.org/registeredpractices/clientsguide_role.php" TargetMode="External"/><Relationship Id="rId6" Type="http://schemas.openxmlformats.org/officeDocument/2006/relationships/hyperlink" Target="http://www.greatsampleresume.com/Job-Responsibilities/Landscape-Architectural-Designer-Responsibilities.html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270000" y="268603"/>
            <a:ext cx="10464800" cy="3302007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 lvl="0">
              <a:defRPr sz="1800"/>
            </a:pPr>
            <a:r>
              <a:rPr sz="9000"/>
              <a:t>LANDSCAPE ARCHITECT</a:t>
            </a:r>
          </a:p>
        </p:txBody>
      </p:sp>
      <p:pic>
        <p:nvPicPr>
          <p:cNvPr id="33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8" cy="472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>
            <p:ph type="body" idx="1"/>
          </p:nvPr>
        </p:nvSpPr>
        <p:spPr>
          <a:xfrm>
            <a:off x="1270000" y="4183710"/>
            <a:ext cx="10464800" cy="4690279"/>
          </a:xfrm>
          <a:prstGeom prst="rect">
            <a:avLst/>
          </a:prstGeom>
        </p:spPr>
        <p:txBody>
          <a:bodyPr/>
          <a:lstStyle/>
          <a:p>
            <a:pPr lvl="0" defTabSz="516140">
              <a:defRPr sz="1800"/>
            </a:pPr>
            <a:r>
              <a:rPr i="1" sz="2700"/>
              <a:t>INTRODUCTION TO DRAWING</a:t>
            </a:r>
          </a:p>
          <a:p>
            <a:pPr lvl="0" defTabSz="516140">
              <a:defRPr sz="1800"/>
            </a:pPr>
            <a:r>
              <a:rPr i="1" sz="2700"/>
              <a:t>INTRODUCTION TO CONSTRUCTION INDUSTRY</a:t>
            </a:r>
          </a:p>
          <a:p>
            <a:pPr lvl="0" defTabSz="516140">
              <a:defRPr sz="1800"/>
            </a:pPr>
            <a:r>
              <a:rPr i="1" sz="2700"/>
              <a:t>ENGLISH I </a:t>
            </a:r>
          </a:p>
          <a:p>
            <a:pPr lvl="0" defTabSz="516140">
              <a:defRPr sz="1800"/>
            </a:pPr>
            <a:endParaRPr sz="2700"/>
          </a:p>
          <a:p>
            <a:pPr lvl="0" defTabSz="516140">
              <a:defRPr sz="1800"/>
            </a:pPr>
            <a:r>
              <a:rPr sz="2700"/>
              <a:t>PREMDYL SHADAN (LEADER)</a:t>
            </a:r>
          </a:p>
          <a:p>
            <a:pPr lvl="0" defTabSz="516140">
              <a:defRPr sz="1800"/>
            </a:pPr>
            <a:r>
              <a:rPr sz="2700"/>
              <a:t>SARA WEE</a:t>
            </a:r>
          </a:p>
          <a:p>
            <a:pPr lvl="0" defTabSz="516140">
              <a:defRPr sz="1800"/>
            </a:pPr>
            <a:r>
              <a:rPr sz="2700"/>
              <a:t>OMAR LAYAS</a:t>
            </a:r>
          </a:p>
          <a:p>
            <a:pPr lvl="0" defTabSz="516140">
              <a:defRPr sz="1800"/>
            </a:pPr>
            <a:r>
              <a:rPr sz="2700"/>
              <a:t>SERAJ ALI</a:t>
            </a:r>
          </a:p>
          <a:p>
            <a:pPr lvl="0" defTabSz="516140">
              <a:defRPr sz="1800"/>
            </a:pPr>
            <a:r>
              <a:rPr sz="2700"/>
              <a:t>SUE WEN</a:t>
            </a:r>
          </a:p>
          <a:p>
            <a:pPr lvl="0" defTabSz="516140">
              <a:defRPr sz="1800"/>
            </a:pPr>
            <a:r>
              <a:rPr sz="2700"/>
              <a:t>YANG</a:t>
            </a:r>
          </a:p>
          <a:p>
            <a:pPr lvl="0" defTabSz="516140">
              <a:defRPr sz="1800"/>
            </a:pPr>
            <a:r>
              <a:rPr sz="2700"/>
              <a:t>SHREYA WILSON 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145" y="43208"/>
            <a:ext cx="12134546" cy="9546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7084155" y="-65571"/>
            <a:ext cx="5926636" cy="3945736"/>
          </a:xfrm>
          <a:prstGeom prst="rect">
            <a:avLst/>
          </a:prstGeom>
        </p:spPr>
        <p:txBody>
          <a:bodyPr/>
          <a:lstStyle>
            <a:lvl1pPr>
              <a:defRPr b="1" sz="5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5600"/>
              <a:t>SITE MEASUREMENT DRAWING </a:t>
            </a:r>
          </a:p>
        </p:txBody>
      </p:sp>
      <p:pic>
        <p:nvPicPr>
          <p:cNvPr id="65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44" y="91051"/>
            <a:ext cx="7455308" cy="955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7705" y="-98555"/>
            <a:ext cx="14331239" cy="9431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0"/>
            <a:ext cx="7962900" cy="956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81767"/>
            <a:ext cx="13004802" cy="858317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>
            <p:ph type="title"/>
          </p:nvPr>
        </p:nvSpPr>
        <p:spPr>
          <a:xfrm>
            <a:off x="-2344850" y="-3746783"/>
            <a:ext cx="10464801" cy="4940304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BASE MAP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306" y="130725"/>
            <a:ext cx="11900769" cy="9223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841056" y="-1105939"/>
            <a:ext cx="7810363" cy="11965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61518">
              <a:defRPr sz="1800"/>
            </a:pPr>
            <a:r>
              <a:rPr sz="6300"/>
              <a:t>Preliminary/ Schematic Design  </a:t>
            </a:r>
          </a:p>
          <a:p>
            <a:pPr lvl="0" defTabSz="461518">
              <a:defRPr sz="1800"/>
            </a:pPr>
            <a:r>
              <a:rPr sz="6300"/>
              <a:t>(Concept)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xfrm>
            <a:off x="579892" y="1713380"/>
            <a:ext cx="12383228" cy="7655157"/>
          </a:xfrm>
          <a:prstGeom prst="rect">
            <a:avLst/>
          </a:prstGeom>
        </p:spPr>
        <p:txBody>
          <a:bodyPr/>
          <a:lstStyle/>
          <a:p>
            <a:pPr lvl="0" marL="355599" indent="-355599" defTabSz="467359">
              <a:spcBef>
                <a:spcPts val="3300"/>
              </a:spcBef>
            </a:pP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Rough sketches </a:t>
            </a: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Research &amp; confirmation.</a:t>
            </a: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Hardscaping location &amp; layout </a:t>
            </a: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Softscaping program </a:t>
            </a: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Conceptual level proposal </a:t>
            </a: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Photo image examples of proposed elements </a:t>
            </a: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CAD (computer-aided design) and video stimulation </a:t>
            </a:r>
            <a:endParaRPr sz="3100"/>
          </a:p>
          <a:p>
            <a:pPr lvl="0" marL="1054723" indent="-1054723" defTabSz="467359">
              <a:spcBef>
                <a:spcPts val="3300"/>
              </a:spcBef>
            </a:pPr>
            <a:r>
              <a:rPr sz="3100"/>
              <a:t>Construction materials &amp; techniques suggestions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961" y="1125427"/>
            <a:ext cx="12482880" cy="832192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>
            <p:ph type="title"/>
          </p:nvPr>
        </p:nvSpPr>
        <p:spPr>
          <a:xfrm>
            <a:off x="-323935" y="-1079895"/>
            <a:ext cx="10464801" cy="3302005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BUBBLE DIAGRAM 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767" y="1088391"/>
            <a:ext cx="13004804" cy="819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279999" y="242101"/>
            <a:ext cx="12607063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FFFFFF"/>
                </a:solidFill>
              </a:rPr>
              <a:t>GOOD MORNING AND TIME FOR WORK!</a:t>
            </a:r>
          </a:p>
        </p:txBody>
      </p:sp>
      <p:sp>
        <p:nvSpPr>
          <p:cNvPr id="37" name="Shape 37"/>
          <p:cNvSpPr/>
          <p:nvPr/>
        </p:nvSpPr>
        <p:spPr>
          <a:xfrm>
            <a:off x="5215262" y="4178297"/>
            <a:ext cx="257427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/>
            </a:lvl1pPr>
          </a:lstStyle>
          <a:p>
            <a:pPr lvl="0">
              <a:defRPr sz="1800"/>
            </a:pPr>
            <a:r>
              <a:rPr sz="8500"/>
              <a:t>Hello</a:t>
            </a:r>
          </a:p>
        </p:txBody>
      </p:sp>
      <p:pic>
        <p:nvPicPr>
          <p:cNvPr id="38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8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2" y="1193397"/>
            <a:ext cx="12901734" cy="8846904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>
            <p:ph type="title"/>
          </p:nvPr>
        </p:nvSpPr>
        <p:spPr>
          <a:xfrm>
            <a:off x="-116930" y="-1017793"/>
            <a:ext cx="10464801" cy="3302004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ROUGH SKETCHES 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278" y="0"/>
            <a:ext cx="1262666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1.tif"/>
          <p:cNvPicPr/>
          <p:nvPr/>
        </p:nvPicPr>
        <p:blipFill>
          <a:blip r:embed="rId2">
            <a:extLst/>
          </a:blip>
          <a:srcRect l="5785" t="0" r="5786" b="0"/>
          <a:stretch>
            <a:fillRect/>
          </a:stretch>
        </p:blipFill>
        <p:spPr>
          <a:xfrm>
            <a:off x="-2" y="1188032"/>
            <a:ext cx="13128728" cy="85655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-7114" y="-134444"/>
            <a:ext cx="1182420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900"/>
            </a:lvl1pPr>
          </a:lstStyle>
          <a:p>
            <a:pPr lvl="0">
              <a:defRPr b="0" sz="1800"/>
            </a:pPr>
            <a:r>
              <a:rPr b="1" sz="7900"/>
              <a:t>Perspectives/ Rendering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1328" y="-372608"/>
            <a:ext cx="15784356" cy="11838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518" y="360975"/>
            <a:ext cx="12181765" cy="8405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500"/>
              <a:t>Phase 2</a:t>
            </a:r>
          </a:p>
        </p:txBody>
      </p:sp>
      <p:pic>
        <p:nvPicPr>
          <p:cNvPr id="99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8" cy="472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Design Development</a:t>
            </a:r>
          </a:p>
          <a:p>
            <a:pPr lvl="0">
              <a:defRPr sz="1800"/>
            </a:pPr>
            <a:r>
              <a:rPr sz="3200"/>
              <a:t>Preparation of Construction Documents </a:t>
            </a:r>
          </a:p>
          <a:p>
            <a:pPr lvl="0">
              <a:defRPr sz="1800"/>
            </a:pPr>
            <a:r>
              <a:rPr sz="3200"/>
              <a:t>Submission for Approval 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952500" y="113292"/>
            <a:ext cx="11099800" cy="2159001"/>
          </a:xfrm>
          <a:prstGeom prst="rect">
            <a:avLst/>
          </a:prstGeom>
        </p:spPr>
        <p:txBody>
          <a:bodyPr/>
          <a:lstStyle/>
          <a:p>
            <a:pPr lvl="0" defTabSz="508254">
              <a:defRPr sz="1800"/>
            </a:pPr>
            <a:r>
              <a:rPr sz="8000"/>
              <a:t>Design Development</a:t>
            </a:r>
          </a:p>
          <a:p>
            <a:pPr lvl="0" defTabSz="508254">
              <a:defRPr sz="1800"/>
            </a:pPr>
            <a:r>
              <a:rPr sz="4000"/>
              <a:t>Refining the Design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xfrm>
            <a:off x="174937" y="2375793"/>
            <a:ext cx="12654926" cy="7109426"/>
          </a:xfrm>
          <a:prstGeom prst="rect">
            <a:avLst/>
          </a:prstGeom>
        </p:spPr>
        <p:txBody>
          <a:bodyPr/>
          <a:lstStyle/>
          <a:p>
            <a:pPr lvl="0" marL="650080" indent="-650080" defTabSz="379729">
              <a:spcBef>
                <a:spcPts val="2700"/>
              </a:spcBef>
            </a:pPr>
            <a:r>
              <a:rPr sz="2700"/>
              <a:t>Proposal of design (detailed drawings and plans, models, photographs, studies, cost estimates)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Changes &amp; revisions (if needed)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Details, working drawings and specifications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Generate Planting Plan (plant lists, sizing, and specifications)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Grading &amp; drainage work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Sections, elevations and details (materials and method of assembly)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Utility requirements.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Required permits and applications</a:t>
            </a:r>
            <a:endParaRPr sz="2700"/>
          </a:p>
          <a:p>
            <a:pPr lvl="0" marL="650080" indent="-650080" defTabSz="379729">
              <a:spcBef>
                <a:spcPts val="2700"/>
              </a:spcBef>
            </a:pPr>
            <a:r>
              <a:rPr sz="2700"/>
              <a:t>Identify project scope, budget pricing &amp; construction processes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xfrm>
            <a:off x="-54829" y="-500282"/>
            <a:ext cx="10464801" cy="330200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8000">
                <a:latin typeface="+mn-lt"/>
                <a:ea typeface="+mn-ea"/>
                <a:cs typeface="+mn-cs"/>
                <a:sym typeface="Helvetica"/>
              </a:rPr>
              <a:t>CONCEPTUAL PLAN</a:t>
            </a:r>
          </a:p>
          <a:p>
            <a:pPr lvl="0">
              <a:defRPr sz="1800"/>
            </a:pPr>
            <a:r>
              <a:rPr b="1" sz="8000">
                <a:latin typeface="+mn-lt"/>
                <a:ea typeface="+mn-ea"/>
                <a:cs typeface="+mn-cs"/>
                <a:sym typeface="Helvetica"/>
              </a:rPr>
              <a:t>(FINAL DESIGN)</a:t>
            </a:r>
          </a:p>
        </p:txBody>
      </p:sp>
      <p:pic>
        <p:nvPicPr>
          <p:cNvPr id="106" name="image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769" y="2368214"/>
            <a:ext cx="13160338" cy="8123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1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39" y="302715"/>
            <a:ext cx="12882923" cy="8583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PREPERATION OF CONSTRUCTION DOCUMENTS 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Detailed Drawings and Specifications which are used by the Contractor 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952500" y="423798"/>
            <a:ext cx="11099800" cy="2159002"/>
          </a:xfrm>
          <a:prstGeom prst="rect">
            <a:avLst/>
          </a:prstGeom>
        </p:spPr>
        <p:txBody>
          <a:bodyPr/>
          <a:lstStyle>
            <a:lvl1pPr defTabSz="490727">
              <a:defRPr sz="6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6700"/>
              <a:t>What is Landscape Architecture?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952500" y="2150753"/>
            <a:ext cx="11099800" cy="6286505"/>
          </a:xfrm>
          <a:prstGeom prst="rect">
            <a:avLst/>
          </a:prstGeom>
        </p:spPr>
        <p:txBody>
          <a:bodyPr/>
          <a:lstStyle>
            <a:lvl1pPr marL="0" indent="0" algn="just">
              <a:buSzTx/>
              <a:buNone/>
              <a:defRPr sz="3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3900"/>
              <a:t>Landscape architecture is the art and practice of designing the outdoor environment with the blend of natural and built environments 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xfrm>
            <a:off x="-1089852" y="-1038494"/>
            <a:ext cx="13297125" cy="3302004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DETAILED DRAWINGS</a:t>
            </a:r>
          </a:p>
        </p:txBody>
      </p:sp>
      <p:pic>
        <p:nvPicPr>
          <p:cNvPr id="114" name="image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971" y="1369276"/>
            <a:ext cx="12281276" cy="8007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91122" y="-130417"/>
            <a:ext cx="8921100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900"/>
            </a:lvl1pPr>
          </a:lstStyle>
          <a:p>
            <a:pPr lvl="0">
              <a:defRPr b="0" sz="1800"/>
            </a:pPr>
            <a:r>
              <a:rPr b="1" sz="7900"/>
              <a:t>PLANTING PLANS</a:t>
            </a:r>
          </a:p>
        </p:txBody>
      </p:sp>
      <p:pic>
        <p:nvPicPr>
          <p:cNvPr id="117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84296"/>
            <a:ext cx="13004802" cy="7820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685" y="-935050"/>
            <a:ext cx="1109743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4710" y="70518"/>
            <a:ext cx="14209863" cy="9194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Submission for Approval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xfrm>
            <a:off x="952500" y="1527074"/>
            <a:ext cx="11099800" cy="6286505"/>
          </a:xfrm>
          <a:prstGeom prst="rect">
            <a:avLst/>
          </a:prstGeom>
        </p:spPr>
        <p:txBody>
          <a:bodyPr/>
          <a:lstStyle>
            <a:lvl1pPr marL="2041402" indent="-2041402" defTabSz="543305">
              <a:spcBef>
                <a:spcPts val="3900"/>
              </a:spcBef>
              <a:defRPr sz="4000"/>
            </a:lvl1pPr>
          </a:lstStyle>
          <a:p>
            <a:pPr lvl="0">
              <a:defRPr sz="1800"/>
            </a:pPr>
            <a:r>
              <a:rPr sz="4000"/>
              <a:t>Submission of designs to council, government law enforces and regulatory agencies (following all rules &amp; regulations).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Phase 3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Project Management and Inspection </a:t>
            </a:r>
          </a:p>
        </p:txBody>
      </p:sp>
      <p:pic>
        <p:nvPicPr>
          <p:cNvPr id="128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8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xfrm>
            <a:off x="1477004" y="192933"/>
            <a:ext cx="10464801" cy="2180515"/>
          </a:xfrm>
          <a:prstGeom prst="rect">
            <a:avLst/>
          </a:prstGeom>
        </p:spPr>
        <p:txBody>
          <a:bodyPr/>
          <a:lstStyle>
            <a:lvl1pPr defTabSz="519937">
              <a:defRPr sz="7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7100"/>
              <a:t>Project Management and Inspection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xfrm>
            <a:off x="214276" y="2369354"/>
            <a:ext cx="12576248" cy="7124408"/>
          </a:xfrm>
          <a:prstGeom prst="rect">
            <a:avLst/>
          </a:prstGeom>
        </p:spPr>
        <p:txBody>
          <a:bodyPr/>
          <a:lstStyle/>
          <a:p>
            <a:pPr lvl="0" marL="1310648" indent="-1310648" algn="l" defTabSz="561065">
              <a:buSzPct val="100000"/>
              <a:buChar char="•"/>
              <a:defRPr sz="1800"/>
            </a:pPr>
            <a:r>
              <a:rPr sz="3430"/>
              <a:t>Provide instructions</a:t>
            </a:r>
            <a:endParaRPr sz="1764"/>
          </a:p>
          <a:p>
            <a:pPr lvl="0" marL="346653" indent="-346653" algn="l" defTabSz="561065">
              <a:buSzPct val="100000"/>
              <a:buChar char="•"/>
              <a:defRPr sz="1800"/>
            </a:pPr>
            <a:endParaRPr sz="3430"/>
          </a:p>
          <a:p>
            <a:pPr lvl="0" marL="1310648" indent="-1310648" algn="l" defTabSz="561065">
              <a:buSzPct val="100000"/>
              <a:buChar char="•"/>
              <a:defRPr sz="1800"/>
            </a:pPr>
            <a:r>
              <a:rPr sz="3430"/>
              <a:t>Protect owner’s interests (advice and approvals).</a:t>
            </a:r>
            <a:endParaRPr sz="1764"/>
          </a:p>
          <a:p>
            <a:pPr lvl="0" marL="346653" indent="-346653" algn="l" defTabSz="561065">
              <a:buSzPct val="100000"/>
              <a:buChar char="•"/>
              <a:defRPr sz="1800"/>
            </a:pPr>
            <a:endParaRPr sz="3430"/>
          </a:p>
          <a:p>
            <a:pPr lvl="0" marL="1310648" indent="-1310648" algn="l" defTabSz="561065">
              <a:buSzPct val="100000"/>
              <a:buChar char="•"/>
              <a:defRPr sz="1800"/>
            </a:pPr>
            <a:r>
              <a:rPr sz="3430"/>
              <a:t>Budget/finance quote.</a:t>
            </a:r>
            <a:endParaRPr sz="1764"/>
          </a:p>
          <a:p>
            <a:pPr lvl="0" marL="346653" indent="-346653" algn="l" defTabSz="561065">
              <a:buSzPct val="100000"/>
              <a:buChar char="•"/>
              <a:defRPr sz="1800"/>
            </a:pPr>
            <a:endParaRPr sz="3430"/>
          </a:p>
          <a:p>
            <a:pPr lvl="0" marL="1310648" indent="-1310648" algn="l" defTabSz="561065">
              <a:buSzPct val="100000"/>
              <a:buChar char="•"/>
              <a:defRPr sz="1800"/>
            </a:pPr>
            <a:r>
              <a:rPr sz="3430"/>
              <a:t>Site visits to review construction process (maintaining quality control, budgets, timing, details, and approve changes)</a:t>
            </a:r>
            <a:endParaRPr sz="1764"/>
          </a:p>
          <a:p>
            <a:pPr lvl="0" marL="346653" indent="-346653" algn="l" defTabSz="561065">
              <a:buSzPct val="100000"/>
              <a:buChar char="•"/>
              <a:defRPr sz="1800"/>
            </a:pPr>
            <a:endParaRPr sz="3430"/>
          </a:p>
          <a:p>
            <a:pPr lvl="0" marL="1310648" indent="-1310648" algn="l" defTabSz="561065">
              <a:buSzPct val="100000"/>
              <a:buChar char="•"/>
              <a:defRPr sz="1800"/>
            </a:pPr>
            <a:r>
              <a:rPr sz="3430"/>
              <a:t>Final project review and approve payments.</a:t>
            </a:r>
            <a:endParaRPr sz="1764"/>
          </a:p>
          <a:p>
            <a:pPr lvl="0" marL="346653" indent="-346653" algn="l" defTabSz="561065">
              <a:buSzPct val="100000"/>
              <a:buChar char="•"/>
              <a:defRPr sz="1800"/>
            </a:pPr>
            <a:endParaRPr sz="3430"/>
          </a:p>
          <a:p>
            <a:pPr lvl="0" marL="1310648" indent="-1310648" algn="l" defTabSz="561065">
              <a:buSzPct val="100000"/>
              <a:buChar char="•"/>
              <a:defRPr sz="1800"/>
            </a:pPr>
            <a:r>
              <a:rPr sz="3430"/>
              <a:t>Undertake warrantee review during warrantee period, facilitate and supervise work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THANK YOU</a:t>
            </a:r>
          </a:p>
        </p:txBody>
      </p:sp>
      <p:pic>
        <p:nvPicPr>
          <p:cNvPr id="134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8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body" idx="1"/>
          </p:nvPr>
        </p:nvSpPr>
        <p:spPr>
          <a:xfrm>
            <a:off x="127958" y="816206"/>
            <a:ext cx="12748884" cy="8690207"/>
          </a:xfrm>
          <a:prstGeom prst="rect">
            <a:avLst/>
          </a:prstGeom>
        </p:spPr>
        <p:txBody>
          <a:bodyPr/>
          <a:lstStyle/>
          <a:p>
            <a:pPr lvl="0" marL="243639" indent="-243639" algn="just" defTabSz="525779">
              <a:spcBef>
                <a:spcPts val="3700"/>
              </a:spcBef>
              <a:buSzPct val="100000"/>
            </a:pPr>
            <a:endParaRPr sz="2400"/>
          </a:p>
          <a:p>
            <a:pPr lvl="0" marL="324852" indent="-324852" algn="just" defTabSz="525779">
              <a:spcBef>
                <a:spcPts val="3700"/>
              </a:spcBef>
              <a:buSzPct val="100000"/>
            </a:pPr>
            <a:r>
              <a:rPr sz="2400"/>
              <a:t>R.M. Rogan Miller, (2015) (2015 25th February) Homescraper: </a:t>
            </a:r>
            <a:r>
              <a:rPr sz="2400">
                <a:hlinkClick r:id="rId2" invalidUrl="" action="" tgtFrame="" tooltip="" history="1" highlightClick="0" endSnd="0"/>
              </a:rPr>
              <a:t>http://www.homescaper.com</a:t>
            </a:r>
            <a:endParaRPr sz="2400"/>
          </a:p>
          <a:p>
            <a:pPr lvl="0" marL="324852" indent="-324852" algn="just" defTabSz="525779">
              <a:spcBef>
                <a:spcPts val="3700"/>
              </a:spcBef>
              <a:buSzPct val="100000"/>
            </a:pPr>
            <a:r>
              <a:rPr sz="2400"/>
              <a:t>U.A. Unknown Author, (1975), Landscape Architect (2015 3rd March) Landscape Architect : </a:t>
            </a:r>
            <a:r>
              <a:rPr sz="2400">
                <a:hlinkClick r:id="rId3" invalidUrl="" action="" tgtFrame="" tooltip="" history="1" highlightClick="0" endSnd="0"/>
              </a:rPr>
              <a:t>http://www.hr.uci.edu/uc-ser/e/10/aa2-24.html</a:t>
            </a:r>
            <a:br/>
            <a:endParaRPr sz="2400"/>
          </a:p>
          <a:p>
            <a:pPr lvl="0" marL="324852" indent="-324852" algn="just" defTabSz="525779">
              <a:spcBef>
                <a:spcPts val="3700"/>
              </a:spcBef>
              <a:buSzPct val="100000"/>
            </a:pPr>
            <a:r>
              <a:rPr sz="2400"/>
              <a:t>U.A. Unknown Author, (1995-2010), Job Descriptions, Definitions Roles, Responsibility: Landscape Architects (2015 13th February) Job Descriptions, Definitions Roles, Responsibility: Landscape Architects : </a:t>
            </a:r>
            <a:r>
              <a:rPr sz="2400">
                <a:hlinkClick r:id="rId4" invalidUrl="" action="" tgtFrame="" tooltip="" history="1" highlightClick="0" endSnd="0"/>
              </a:rPr>
              <a:t>http://www.jobbankusa.com/career_employment/landscape_architects/job_descriptions_definitions_roles_responsibility.html</a:t>
            </a:r>
            <a:endParaRPr sz="2400"/>
          </a:p>
          <a:p>
            <a:pPr lvl="0" marL="243639" indent="-243639" algn="just" defTabSz="525779">
              <a:spcBef>
                <a:spcPts val="0"/>
              </a:spcBef>
              <a:buSzPct val="100000"/>
            </a:pPr>
            <a:endParaRPr sz="2400"/>
          </a:p>
          <a:p>
            <a:pPr lvl="0" marL="324852" indent="-324852" algn="just" defTabSz="525779">
              <a:spcBef>
                <a:spcPts val="0"/>
              </a:spcBef>
              <a:buSzPct val="100000"/>
            </a:pPr>
            <a:r>
              <a:rPr sz="2400"/>
              <a:t>U.A. Unknown Authors (2007), Creativepool (2015 2nd March) Job Description: Landscape Architect : </a:t>
            </a:r>
            <a:r>
              <a:rPr sz="2400">
                <a:hlinkClick r:id="rId5" invalidUrl="" action="" tgtFrame="" tooltip="" history="1" highlightClick="0" endSnd="0"/>
              </a:rPr>
              <a:t>http://creativepool.com/articles/jobdescriptions/landscape-architect-job-description</a:t>
            </a:r>
            <a:endParaRPr sz="2400"/>
          </a:p>
          <a:p>
            <a:pPr lvl="0" marL="243639" indent="-243639" algn="just" defTabSz="525779">
              <a:spcBef>
                <a:spcPts val="0"/>
              </a:spcBef>
              <a:buSzPct val="100000"/>
            </a:pPr>
            <a:endParaRPr sz="2400"/>
          </a:p>
          <a:p>
            <a:pPr lvl="0" marL="324852" indent="-324852" algn="just" defTabSz="525779">
              <a:spcBef>
                <a:spcPts val="0"/>
              </a:spcBef>
              <a:buSzPct val="100000"/>
            </a:pPr>
            <a:r>
              <a:rPr sz="2400"/>
              <a:t>U.A. Unknown Author (2012), Landscape and Aesthetics Design Manual: Responsibilities of Landscape Architects (2015 17th February) Landscape and Aesthetics Design Manual: Responsibilities of Landscape Architects : </a:t>
            </a:r>
            <a:r>
              <a:rPr sz="2400">
                <a:hlinkClick r:id="rId6" invalidUrl="" action="" tgtFrame="" tooltip="" history="1" highlightClick="0" endSnd="0"/>
              </a:rPr>
              <a:t>http://onlinemanuals.txdot.gov/txdotmanuals/lad/index.htm</a:t>
            </a:r>
            <a:r>
              <a:rPr sz="2400"/>
              <a:t> </a:t>
            </a:r>
          </a:p>
        </p:txBody>
      </p:sp>
      <p:sp>
        <p:nvSpPr>
          <p:cNvPr id="137" name="Shape 137"/>
          <p:cNvSpPr/>
          <p:nvPr>
            <p:ph type="title" idx="4294967295"/>
          </p:nvPr>
        </p:nvSpPr>
        <p:spPr>
          <a:xfrm>
            <a:off x="1270000" y="-1079894"/>
            <a:ext cx="10464800" cy="330200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REFERENCES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body" idx="1"/>
          </p:nvPr>
        </p:nvSpPr>
        <p:spPr>
          <a:xfrm>
            <a:off x="225961" y="1373502"/>
            <a:ext cx="12552878" cy="8213692"/>
          </a:xfrm>
          <a:prstGeom prst="rect">
            <a:avLst/>
          </a:prstGeom>
        </p:spPr>
        <p:txBody>
          <a:bodyPr/>
          <a:lstStyle/>
          <a:p>
            <a:pPr lvl="0" marL="387115" indent="-387115" algn="just" defTabSz="578358">
              <a:spcBef>
                <a:spcPts val="0"/>
              </a:spcBef>
              <a:buSzPct val="100000"/>
            </a:pPr>
            <a:r>
              <a:rPr sz="2600"/>
              <a:t>U.A. Unknown Author, (2015), Landscape Architect Job Description, Career as a Landscape Architect, Salary, Employment - Definition and Nature of the Work, Education and Training Requirements, Getting the Job. (2015 9th March) </a:t>
            </a:r>
            <a:r>
              <a:rPr sz="2600">
                <a:hlinkClick r:id="rId2" invalidUrl="" action="" tgtFrame="" tooltip="" history="1" highlightClick="0" endSnd="0"/>
              </a:rPr>
              <a:t>StateUniversity.com</a:t>
            </a:r>
            <a:r>
              <a:rPr sz="2600"/>
              <a:t> : </a:t>
            </a:r>
            <a:r>
              <a:rPr sz="2600">
                <a:hlinkClick r:id="rId3" invalidUrl="" action="" tgtFrame="" tooltip="" history="1" highlightClick="0" endSnd="0"/>
              </a:rPr>
              <a:t>http://careers.stateuniversity.com/pages/292/Landscape-Architect.html#ixzz3Siv29S7T</a:t>
            </a:r>
            <a:endParaRPr sz="2600"/>
          </a:p>
          <a:p>
            <a:pPr lvl="0" marL="268003" indent="-268003" algn="just" defTabSz="578358">
              <a:spcBef>
                <a:spcPts val="0"/>
              </a:spcBef>
              <a:buSzPct val="100000"/>
            </a:pPr>
            <a:endParaRPr sz="2600"/>
          </a:p>
          <a:p>
            <a:pPr lvl="0" marL="387115" indent="-387115" algn="just" defTabSz="578358">
              <a:spcBef>
                <a:spcPts val="0"/>
              </a:spcBef>
              <a:buSzPct val="100000"/>
            </a:pPr>
            <a:r>
              <a:rPr sz="2600"/>
              <a:t>U.A. Unknown Author (2015), Roles and responsibilities: Landscape architects. (2015 6th March) WA State Licensing: Landscape architect roles, responsibilities, and definitions : </a:t>
            </a:r>
            <a:r>
              <a:rPr sz="2600">
                <a:hlinkClick r:id="rId4" invalidUrl="" action="" tgtFrame="" tooltip="" history="1" highlightClick="0" endSnd="0"/>
              </a:rPr>
              <a:t>http://www.dol.wa.gov/business/designproguidelines/landscaperoles.html</a:t>
            </a:r>
            <a:endParaRPr sz="2600"/>
          </a:p>
          <a:p>
            <a:pPr lvl="0" marL="268003" indent="-268003" algn="just" defTabSz="578358">
              <a:spcBef>
                <a:spcPts val="0"/>
              </a:spcBef>
              <a:buSzPct val="100000"/>
            </a:pPr>
            <a:endParaRPr sz="2600"/>
          </a:p>
          <a:p>
            <a:pPr lvl="0" marL="387115" indent="-387115" algn="just" defTabSz="578358">
              <a:spcBef>
                <a:spcPts val="0"/>
              </a:spcBef>
              <a:buSzPct val="100000"/>
            </a:pPr>
            <a:r>
              <a:rPr sz="2600"/>
              <a:t>U.A. Unknown Author (2015), Landscape architecture: a guide for clients - the landscape architect's role (2015 22nd February) Landscape Institute : </a:t>
            </a:r>
            <a:r>
              <a:rPr sz="2600">
                <a:hlinkClick r:id="rId5" invalidUrl="" action="" tgtFrame="" tooltip="" history="1" highlightClick="0" endSnd="0"/>
              </a:rPr>
              <a:t>http://www.landscapeinstitute.org/registeredpractices/clientsguide_role.php</a:t>
            </a:r>
            <a:endParaRPr sz="2600"/>
          </a:p>
          <a:p>
            <a:pPr lvl="0" marL="387115" indent="-387115" algn="just" defTabSz="578358">
              <a:spcBef>
                <a:spcPts val="4100"/>
              </a:spcBef>
              <a:buSzPct val="100000"/>
            </a:pPr>
            <a:r>
              <a:rPr sz="2600"/>
              <a:t>U.A. Unknown Author, (2015), Landscape Architectural Designer Responsibilities and Duties (2015 20th February) List of Landscape Architectural Designer Responsibilities and Duties : </a:t>
            </a:r>
            <a:r>
              <a:rPr sz="2600">
                <a:hlinkClick r:id="rId6" invalidUrl="" action="" tgtFrame="" tooltip="" history="1" highlightClick="0" endSnd="0"/>
              </a:rPr>
              <a:t>http://www.greatsampleresume.com/Job-Responsibilities/Landscape-Architectural-Designer-Responsibilities.html</a:t>
            </a:r>
          </a:p>
        </p:txBody>
      </p:sp>
      <p:sp>
        <p:nvSpPr>
          <p:cNvPr id="140" name="Shape 140"/>
          <p:cNvSpPr/>
          <p:nvPr>
            <p:ph type="title" idx="4294967295"/>
          </p:nvPr>
        </p:nvSpPr>
        <p:spPr>
          <a:xfrm>
            <a:off x="1270000" y="-1079894"/>
            <a:ext cx="10464800" cy="330200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REFERENCES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What do they do?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 marL="1476904" indent="-1476904" algn="just" defTabSz="448055">
              <a:spcBef>
                <a:spcPts val="0"/>
              </a:spcBef>
              <a:buFont typeface="Helvetica"/>
              <a:tabLst>
                <a:tab pos="215900" algn="l"/>
                <a:tab pos="444500" algn="l"/>
                <a:tab pos="685800" algn="l"/>
                <a:tab pos="1041400" algn="l"/>
                <a:tab pos="1384300" algn="l"/>
                <a:tab pos="1739900" algn="l"/>
                <a:tab pos="2082800" algn="l"/>
                <a:tab pos="2438400" algn="l"/>
                <a:tab pos="2781300" algn="l"/>
                <a:tab pos="3124200" algn="l"/>
                <a:tab pos="3479800" algn="l"/>
                <a:tab pos="3822700" algn="l"/>
                <a:tab pos="4178300" algn="l"/>
              </a:tabLst>
            </a:pPr>
            <a:r>
              <a:rPr sz="3900">
                <a:latin typeface="+mn-lt"/>
                <a:ea typeface="+mn-ea"/>
                <a:cs typeface="+mn-cs"/>
                <a:sym typeface="Helvetica"/>
              </a:rPr>
              <a:t>How an outdoor space is used.</a:t>
            </a:r>
            <a:br>
              <a:rPr sz="3900">
                <a:latin typeface="+mn-lt"/>
                <a:ea typeface="+mn-ea"/>
                <a:cs typeface="+mn-cs"/>
                <a:sym typeface="Helvetica"/>
              </a:rPr>
            </a:br>
            <a:endParaRPr sz="3900">
              <a:latin typeface="+mn-lt"/>
              <a:ea typeface="+mn-ea"/>
              <a:cs typeface="+mn-cs"/>
              <a:sym typeface="Helvetica"/>
            </a:endParaRPr>
          </a:p>
          <a:p>
            <a:pPr lvl="0" marL="1476904" indent="-1476904" algn="just" defTabSz="448055">
              <a:spcBef>
                <a:spcPts val="0"/>
              </a:spcBef>
              <a:buFont typeface="Helvetica"/>
              <a:tabLst>
                <a:tab pos="215900" algn="l"/>
                <a:tab pos="444500" algn="l"/>
                <a:tab pos="685800" algn="l"/>
                <a:tab pos="1041400" algn="l"/>
                <a:tab pos="1384300" algn="l"/>
                <a:tab pos="1739900" algn="l"/>
                <a:tab pos="2082800" algn="l"/>
                <a:tab pos="2438400" algn="l"/>
                <a:tab pos="2781300" algn="l"/>
                <a:tab pos="3124200" algn="l"/>
                <a:tab pos="3479800" algn="l"/>
                <a:tab pos="3822700" algn="l"/>
                <a:tab pos="4178300" algn="l"/>
              </a:tabLst>
            </a:pPr>
            <a:r>
              <a:rPr sz="3900">
                <a:latin typeface="+mn-lt"/>
                <a:ea typeface="+mn-ea"/>
                <a:cs typeface="+mn-cs"/>
                <a:sym typeface="Helvetica"/>
              </a:rPr>
              <a:t>Creating a useful outdoor space that is functional and aesthetically-pleasing.</a:t>
            </a:r>
            <a:br>
              <a:rPr sz="3900">
                <a:latin typeface="+mn-lt"/>
                <a:ea typeface="+mn-ea"/>
                <a:cs typeface="+mn-cs"/>
                <a:sym typeface="Helvetica"/>
              </a:rPr>
            </a:br>
            <a:endParaRPr sz="3900">
              <a:latin typeface="+mn-lt"/>
              <a:ea typeface="+mn-ea"/>
              <a:cs typeface="+mn-cs"/>
              <a:sym typeface="Helvetica"/>
            </a:endParaRPr>
          </a:p>
          <a:p>
            <a:pPr lvl="0" marL="1476904" indent="-1476904" algn="just" defTabSz="448055">
              <a:spcBef>
                <a:spcPts val="0"/>
              </a:spcBef>
              <a:buFont typeface="Helvetica"/>
              <a:tabLst>
                <a:tab pos="215900" algn="l"/>
                <a:tab pos="444500" algn="l"/>
                <a:tab pos="685800" algn="l"/>
                <a:tab pos="1041400" algn="l"/>
                <a:tab pos="1384300" algn="l"/>
                <a:tab pos="1739900" algn="l"/>
                <a:tab pos="2082800" algn="l"/>
                <a:tab pos="2438400" algn="l"/>
                <a:tab pos="2781300" algn="l"/>
                <a:tab pos="3124200" algn="l"/>
                <a:tab pos="3479800" algn="l"/>
                <a:tab pos="3822700" algn="l"/>
                <a:tab pos="4178300" algn="l"/>
              </a:tabLst>
            </a:pPr>
            <a:r>
              <a:rPr sz="3900">
                <a:latin typeface="+mn-lt"/>
                <a:ea typeface="+mn-ea"/>
                <a:cs typeface="+mn-cs"/>
                <a:sym typeface="Helvetica"/>
              </a:rPr>
              <a:t>Impact the outdoor space to make it a more interactive space with greater ecological benefit.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500"/>
              <a:t>The Work Process </a:t>
            </a:r>
          </a:p>
        </p:txBody>
      </p:sp>
      <p:pic>
        <p:nvPicPr>
          <p:cNvPr id="47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8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500"/>
              <a:t>Phase 1</a:t>
            </a:r>
          </a:p>
        </p:txBody>
      </p:sp>
      <p:pic>
        <p:nvPicPr>
          <p:cNvPr id="50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8" cy="4723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Initial Meeting</a:t>
            </a:r>
          </a:p>
          <a:p>
            <a:pPr lvl="0">
              <a:defRPr sz="1800"/>
            </a:pPr>
            <a:r>
              <a:rPr sz="3200"/>
              <a:t>Site Analysis</a:t>
            </a:r>
          </a:p>
          <a:p>
            <a:pPr lvl="0">
              <a:defRPr sz="1800"/>
            </a:pPr>
            <a:r>
              <a:rPr sz="3200"/>
              <a:t>Preliminary/ Schematic Design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Initial Meeting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195055" indent="-2195055"/>
            <a:r>
              <a:rPr sz="4000"/>
              <a:t>Discuss with client about project </a:t>
            </a:r>
            <a:endParaRPr sz="4000"/>
          </a:p>
          <a:p>
            <a:pPr lvl="0" marL="2195055" indent="-2195055"/>
            <a:r>
              <a:rPr sz="4000"/>
              <a:t>Collect site information</a:t>
            </a:r>
            <a:endParaRPr sz="4000"/>
          </a:p>
          <a:p>
            <a:pPr lvl="0" marL="2195055" indent="-2195055"/>
            <a:r>
              <a:rPr sz="4000"/>
              <a:t>Discuss about themes, design intents, wants/preferences/requirements and budget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952500" y="444498"/>
            <a:ext cx="11099800" cy="2695295"/>
          </a:xfrm>
          <a:prstGeom prst="rect">
            <a:avLst/>
          </a:prstGeom>
        </p:spPr>
        <p:txBody>
          <a:bodyPr/>
          <a:lstStyle/>
          <a:p>
            <a:pPr lvl="0" defTabSz="408940">
              <a:defRPr sz="1800"/>
            </a:pPr>
            <a:r>
              <a:rPr sz="8000"/>
              <a:t>Site Analysis</a:t>
            </a:r>
            <a:endParaRPr sz="5600"/>
          </a:p>
          <a:p>
            <a:pPr lvl="0" defTabSz="408940">
              <a:defRPr sz="1800"/>
            </a:pPr>
            <a:r>
              <a:rPr sz="3200">
                <a:latin typeface="+mn-lt"/>
                <a:ea typeface="+mn-ea"/>
                <a:cs typeface="+mn-cs"/>
                <a:sym typeface="Helvetica"/>
              </a:rPr>
              <a:t>evaluation of an existing or potential site to identify opportunities and constraints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952500" y="3038505"/>
            <a:ext cx="11099800" cy="6286504"/>
          </a:xfrm>
          <a:prstGeom prst="rect">
            <a:avLst/>
          </a:prstGeom>
        </p:spPr>
        <p:txBody>
          <a:bodyPr/>
          <a:lstStyle/>
          <a:p>
            <a:pPr lvl="0" marL="1352267" indent="-1352267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Development program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1352267" indent="-1352267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Environmental/community/neighbourhood impact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1352267" indent="-1352267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Air flow/ cross-ventilation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1352267" indent="-1352267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Direction of sunlight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1352267" indent="-1352267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Visual/environmental/recreational/vegetation assessment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4fedab61a45db8fb67c12c4ceca07821.jpg"/>
          <p:cNvPicPr/>
          <p:nvPr/>
        </p:nvPicPr>
        <p:blipFill>
          <a:blip r:embed="rId2">
            <a:extLst/>
          </a:blip>
          <a:srcRect l="3765" t="0" r="3765" b="0"/>
          <a:stretch>
            <a:fillRect/>
          </a:stretch>
        </p:blipFill>
        <p:spPr>
          <a:xfrm>
            <a:off x="184745" y="-170458"/>
            <a:ext cx="12635212" cy="1009442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570833" y="8347985"/>
            <a:ext cx="55701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6300"/>
              <a:t>SITE ANALYSIS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